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6"/>
  </p:notesMasterIdLst>
  <p:sldIdLst>
    <p:sldId id="261" r:id="rId5"/>
    <p:sldId id="263" r:id="rId6"/>
    <p:sldId id="262" r:id="rId7"/>
    <p:sldId id="264" r:id="rId8"/>
    <p:sldId id="265" r:id="rId9"/>
    <p:sldId id="266" r:id="rId10"/>
    <p:sldId id="267" r:id="rId11"/>
    <p:sldId id="271" r:id="rId12"/>
    <p:sldId id="268" r:id="rId13"/>
    <p:sldId id="269"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4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1/9/2024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D8D02C8-8352-4A2E-A3CD-139A8583C932}" type="datetime1">
              <a:rPr lang="en-US" smtClean="0"/>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680581-4B77-41E9-BE55-C3C9C3900A2A}" type="datetime1">
              <a:rPr lang="en-US" smtClean="0"/>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C1CB5-A088-4DB4-8A5C-B084F9B2B528}" type="datetime1">
              <a:rPr lang="en-US" smtClean="0"/>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0256410-64C5-4311-8359-FDA6B61ABBAE}" type="datetime1">
              <a:rPr lang="en-US" smtClean="0"/>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018B01E-6E1B-4AFC-A690-27C447C9486E}" type="datetime1">
              <a:rPr lang="en-US" smtClean="0"/>
              <a:t>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852F3D2-503A-4E49-99AD-125A054E178F}" type="datetime1">
              <a:rPr lang="en-US" smtClean="0"/>
              <a:t>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1/9/2024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smtClean="0">
                <a:latin typeface="Times New Roman" panose="02020603050405020304" pitchFamily="18" charset="0"/>
                <a:cs typeface="Times New Roman" panose="02020603050405020304" pitchFamily="18" charset="0"/>
              </a:rPr>
              <a:t>Security System</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Conclusion</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marL="0" indent="0" algn="just">
              <a:buNone/>
            </a:pPr>
            <a:r>
              <a:rPr lang="en-US" dirty="0">
                <a:latin typeface="Times New Roman" panose="02020603050405020304" pitchFamily="18" charset="0"/>
                <a:cs typeface="Times New Roman" panose="02020603050405020304" pitchFamily="18" charset="0"/>
              </a:rPr>
              <a:t>Password management software has made cyber security for small businesses more feasible and affordable. Password managers increase password security by generating truly unique and random passwords that are stored with multi-factor authentication in a central location. Password managers are a deterrent against phishing attacks, giving you a second chance to notice something is wrong before sensitive information is </a:t>
            </a:r>
            <a:r>
              <a:rPr lang="en-US" dirty="0" smtClean="0">
                <a:latin typeface="Times New Roman" panose="02020603050405020304" pitchFamily="18" charset="0"/>
                <a:cs typeface="Times New Roman" panose="02020603050405020304" pitchFamily="18" charset="0"/>
              </a:rPr>
              <a:t>exposed.</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3971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66787" y="2335335"/>
            <a:ext cx="8471386" cy="1446550"/>
          </a:xfrm>
          <a:prstGeom prst="rect">
            <a:avLst/>
          </a:prstGeom>
        </p:spPr>
        <p:txBody>
          <a:bodyPr wrap="square">
            <a:spAutoFit/>
          </a:bodyPr>
          <a:lstStyle/>
          <a:p>
            <a:pPr algn="ctr">
              <a:lnSpc>
                <a:spcPct val="110000"/>
              </a:lnSpc>
            </a:pPr>
            <a:r>
              <a:rPr lang="en-US" sz="8000" dirty="0">
                <a:latin typeface="Algerian" panose="04020705040A02060702" pitchFamily="82" charset="0"/>
                <a:cs typeface="Times New Roman" panose="02020603050405020304" pitchFamily="18" charset="0"/>
              </a:rPr>
              <a:t>Thank You</a:t>
            </a:r>
          </a:p>
        </p:txBody>
      </p:sp>
    </p:spTree>
    <p:extLst>
      <p:ext uri="{BB962C8B-B14F-4D97-AF65-F5344CB8AC3E}">
        <p14:creationId xmlns:p14="http://schemas.microsoft.com/office/powerpoint/2010/main" val="4137758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Formal Introduction</a:t>
            </a:r>
            <a:endParaRPr lang="en-US"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1141411" y="2249486"/>
            <a:ext cx="4878392" cy="823912"/>
          </a:xfrm>
        </p:spPr>
        <p:txBody>
          <a:bodyPr/>
          <a:lstStyle/>
          <a:p>
            <a:r>
              <a:rPr lang="en-US" dirty="0" smtClean="0">
                <a:latin typeface="Times New Roman" panose="02020603050405020304" pitchFamily="18" charset="0"/>
                <a:cs typeface="Times New Roman" panose="02020603050405020304" pitchFamily="18" charset="0"/>
              </a:rPr>
              <a:t>Submitted By</a:t>
            </a:r>
            <a:endParaRPr lang="en-US" dirty="0">
              <a:latin typeface="Times New Roman" panose="02020603050405020304" pitchFamily="18" charset="0"/>
              <a:cs typeface="Times New Roman" panose="02020603050405020304" pitchFamily="18" charset="0"/>
            </a:endParaRPr>
          </a:p>
        </p:txBody>
      </p:sp>
      <p:sp>
        <p:nvSpPr>
          <p:cNvPr id="4" name="Content Placeholder 3"/>
          <p:cNvSpPr>
            <a:spLocks noGrp="1"/>
          </p:cNvSpPr>
          <p:nvPr>
            <p:ph sz="half" idx="2"/>
          </p:nvPr>
        </p:nvSpPr>
        <p:spPr/>
        <p:txBody>
          <a:bodyPr/>
          <a:lstStyle/>
          <a:p>
            <a:r>
              <a:rPr lang="en-US" dirty="0" smtClean="0">
                <a:latin typeface="Times New Roman" panose="02020603050405020304" pitchFamily="18" charset="0"/>
                <a:cs typeface="Times New Roman" panose="02020603050405020304" pitchFamily="18" charset="0"/>
              </a:rPr>
              <a:t>Md. </a:t>
            </a:r>
            <a:r>
              <a:rPr lang="en-US" dirty="0" err="1" smtClean="0">
                <a:latin typeface="Times New Roman" panose="02020603050405020304" pitchFamily="18" charset="0"/>
                <a:cs typeface="Times New Roman" panose="02020603050405020304" pitchFamily="18" charset="0"/>
              </a:rPr>
              <a:t>Rakibul</a:t>
            </a:r>
            <a:r>
              <a:rPr lang="en-US" dirty="0" smtClean="0">
                <a:latin typeface="Times New Roman" panose="02020603050405020304" pitchFamily="18" charset="0"/>
                <a:cs typeface="Times New Roman" panose="02020603050405020304" pitchFamily="18" charset="0"/>
              </a:rPr>
              <a:t> Hassan</a:t>
            </a:r>
          </a:p>
          <a:p>
            <a:r>
              <a:rPr lang="en-US" dirty="0" smtClean="0">
                <a:latin typeface="Times New Roman" panose="02020603050405020304" pitchFamily="18" charset="0"/>
                <a:cs typeface="Times New Roman" panose="02020603050405020304" pitchFamily="18" charset="0"/>
              </a:rPr>
              <a:t>221002500</a:t>
            </a:r>
          </a:p>
          <a:p>
            <a:r>
              <a:rPr lang="en-US" dirty="0" smtClean="0">
                <a:latin typeface="Times New Roman" panose="02020603050405020304" pitchFamily="18" charset="0"/>
                <a:cs typeface="Times New Roman" panose="02020603050405020304" pitchFamily="18" charset="0"/>
              </a:rPr>
              <a:t>Md. </a:t>
            </a:r>
            <a:r>
              <a:rPr lang="en-US" dirty="0" err="1" smtClean="0">
                <a:latin typeface="Times New Roman" panose="02020603050405020304" pitchFamily="18" charset="0"/>
                <a:cs typeface="Times New Roman" panose="02020603050405020304" pitchFamily="18" charset="0"/>
              </a:rPr>
              <a:t>Afsar</a:t>
            </a:r>
            <a:r>
              <a:rPr lang="en-US" dirty="0" smtClean="0">
                <a:latin typeface="Times New Roman" panose="02020603050405020304" pitchFamily="18" charset="0"/>
                <a:cs typeface="Times New Roman" panose="02020603050405020304" pitchFamily="18" charset="0"/>
              </a:rPr>
              <a:t> Uddin</a:t>
            </a:r>
          </a:p>
          <a:p>
            <a:r>
              <a:rPr lang="en-US" dirty="0" smtClean="0">
                <a:latin typeface="Times New Roman" panose="02020603050405020304" pitchFamily="18" charset="0"/>
                <a:cs typeface="Times New Roman" panose="02020603050405020304" pitchFamily="18" charset="0"/>
              </a:rPr>
              <a:t>221002241</a:t>
            </a:r>
            <a:endParaRPr lang="en-US" dirty="0">
              <a:latin typeface="Times New Roman" panose="02020603050405020304" pitchFamily="18" charset="0"/>
              <a:cs typeface="Times New Roman" panose="02020603050405020304" pitchFamily="18" charset="0"/>
            </a:endParaRPr>
          </a:p>
        </p:txBody>
      </p:sp>
      <p:sp>
        <p:nvSpPr>
          <p:cNvPr id="5" name="Text Placeholder 4"/>
          <p:cNvSpPr>
            <a:spLocks noGrp="1"/>
          </p:cNvSpPr>
          <p:nvPr>
            <p:ph type="body" sz="quarter" idx="3"/>
          </p:nvPr>
        </p:nvSpPr>
        <p:spPr>
          <a:xfrm>
            <a:off x="6172200" y="2249485"/>
            <a:ext cx="4875210" cy="823912"/>
          </a:xfrm>
        </p:spPr>
        <p:txBody>
          <a:bodyPr/>
          <a:lstStyle/>
          <a:p>
            <a:r>
              <a:rPr lang="en-US" dirty="0" smtClean="0">
                <a:latin typeface="Times New Roman" panose="02020603050405020304" pitchFamily="18" charset="0"/>
                <a:cs typeface="Times New Roman" panose="02020603050405020304" pitchFamily="18" charset="0"/>
              </a:rPr>
              <a:t>Submitted to</a:t>
            </a:r>
            <a:endParaRPr lang="en-US" dirty="0">
              <a:latin typeface="Times New Roman" panose="02020603050405020304" pitchFamily="18" charset="0"/>
              <a:cs typeface="Times New Roman" panose="02020603050405020304" pitchFamily="18" charset="0"/>
            </a:endParaRPr>
          </a:p>
        </p:txBody>
      </p:sp>
      <p:sp>
        <p:nvSpPr>
          <p:cNvPr id="6" name="Content Placeholder 5"/>
          <p:cNvSpPr>
            <a:spLocks noGrp="1"/>
          </p:cNvSpPr>
          <p:nvPr>
            <p:ph sz="quarter" idx="4"/>
          </p:nvPr>
        </p:nvSpPr>
        <p:spPr/>
        <p:txBody>
          <a:bodyPr/>
          <a:lstStyle/>
          <a:p>
            <a:r>
              <a:rPr lang="en-US" dirty="0" smtClean="0">
                <a:latin typeface="Times New Roman" panose="02020603050405020304" pitchFamily="18" charset="0"/>
                <a:cs typeface="Times New Roman" panose="02020603050405020304" pitchFamily="18" charset="0"/>
              </a:rPr>
              <a:t>Mr. </a:t>
            </a:r>
            <a:r>
              <a:rPr lang="en-US" dirty="0" err="1" smtClean="0">
                <a:latin typeface="Times New Roman" panose="02020603050405020304" pitchFamily="18" charset="0"/>
                <a:cs typeface="Times New Roman" panose="02020603050405020304" pitchFamily="18" charset="0"/>
              </a:rPr>
              <a:t>Montaser</a:t>
            </a:r>
            <a:r>
              <a:rPr lang="en-US" dirty="0" smtClean="0">
                <a:latin typeface="Times New Roman" panose="02020603050405020304" pitchFamily="18" charset="0"/>
                <a:cs typeface="Times New Roman" panose="02020603050405020304" pitchFamily="18" charset="0"/>
              </a:rPr>
              <a:t> Abdul </a:t>
            </a:r>
            <a:r>
              <a:rPr lang="en-US" dirty="0" err="1" smtClean="0">
                <a:latin typeface="Times New Roman" panose="02020603050405020304" pitchFamily="18" charset="0"/>
                <a:cs typeface="Times New Roman" panose="02020603050405020304" pitchFamily="18" charset="0"/>
              </a:rPr>
              <a:t>Quader</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Lecturer</a:t>
            </a:r>
          </a:p>
          <a:p>
            <a:r>
              <a:rPr lang="en-US" dirty="0" smtClean="0">
                <a:latin typeface="Times New Roman" panose="02020603050405020304" pitchFamily="18" charset="0"/>
                <a:cs typeface="Times New Roman" panose="02020603050405020304" pitchFamily="18" charset="0"/>
              </a:rPr>
              <a:t>Green University of Bangladesh</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8937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0" y="-125220"/>
            <a:ext cx="7026442"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smtClean="0">
                <a:latin typeface="Times New Roman" panose="02020603050405020304" pitchFamily="18" charset="0"/>
                <a:cs typeface="Times New Roman" panose="02020603050405020304" pitchFamily="18" charset="0"/>
              </a:rPr>
              <a:t>Table of </a:t>
            </a:r>
            <a:r>
              <a:rPr lang="en-US" sz="3200" dirty="0" err="1" smtClean="0">
                <a:latin typeface="Times New Roman" panose="02020603050405020304" pitchFamily="18" charset="0"/>
                <a:cs typeface="Times New Roman" panose="02020603050405020304" pitchFamily="18" charset="0"/>
              </a:rPr>
              <a:t>contants</a:t>
            </a: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531266" y="2249487"/>
            <a:ext cx="3516145" cy="3541714"/>
          </a:xfrm>
        </p:spPr>
        <p:txBody>
          <a:bodyPr>
            <a:normAutofit/>
          </a:bodyPr>
          <a:lstStyle/>
          <a:p>
            <a:pPr>
              <a:lnSpc>
                <a:spcPct val="110000"/>
              </a:lnSpc>
            </a:pPr>
            <a:r>
              <a:rPr lang="en-US" sz="2000" dirty="0" smtClean="0">
                <a:latin typeface="Times New Roman" panose="02020603050405020304" pitchFamily="18" charset="0"/>
                <a:cs typeface="Times New Roman" panose="02020603050405020304" pitchFamily="18" charset="0"/>
              </a:rPr>
              <a:t>Formal introduction</a:t>
            </a:r>
          </a:p>
          <a:p>
            <a:pPr>
              <a:lnSpc>
                <a:spcPct val="110000"/>
              </a:lnSpc>
            </a:pPr>
            <a:r>
              <a:rPr lang="en-US" sz="2000" dirty="0" smtClean="0">
                <a:latin typeface="Times New Roman" panose="02020603050405020304" pitchFamily="18" charset="0"/>
                <a:cs typeface="Times New Roman" panose="02020603050405020304" pitchFamily="18" charset="0"/>
              </a:rPr>
              <a:t>Project introduction</a:t>
            </a:r>
          </a:p>
          <a:p>
            <a:pPr>
              <a:lnSpc>
                <a:spcPct val="110000"/>
              </a:lnSpc>
            </a:pPr>
            <a:r>
              <a:rPr lang="en-US" sz="2000" dirty="0" smtClean="0">
                <a:latin typeface="Times New Roman" panose="02020603050405020304" pitchFamily="18" charset="0"/>
                <a:cs typeface="Times New Roman" panose="02020603050405020304" pitchFamily="18" charset="0"/>
              </a:rPr>
              <a:t>Project Goal</a:t>
            </a:r>
          </a:p>
          <a:p>
            <a:pPr>
              <a:lnSpc>
                <a:spcPct val="110000"/>
              </a:lnSpc>
            </a:pPr>
            <a:r>
              <a:rPr lang="en-US" sz="2000" dirty="0">
                <a:latin typeface="Times New Roman" panose="02020603050405020304" pitchFamily="18" charset="0"/>
                <a:cs typeface="Times New Roman" panose="02020603050405020304" pitchFamily="18" charset="0"/>
              </a:rPr>
              <a:t>Common </a:t>
            </a:r>
            <a:r>
              <a:rPr lang="en-US" sz="2000" dirty="0" smtClean="0">
                <a:latin typeface="Times New Roman" panose="02020603050405020304" pitchFamily="18" charset="0"/>
                <a:cs typeface="Times New Roman" panose="02020603050405020304" pitchFamily="18" charset="0"/>
              </a:rPr>
              <a:t>Threats</a:t>
            </a:r>
          </a:p>
          <a:p>
            <a:pPr>
              <a:lnSpc>
                <a:spcPct val="110000"/>
              </a:lnSpc>
            </a:pPr>
            <a:r>
              <a:rPr lang="en-US" sz="2000" dirty="0" smtClean="0">
                <a:latin typeface="Times New Roman" panose="02020603050405020304" pitchFamily="18" charset="0"/>
                <a:cs typeface="Times New Roman" panose="02020603050405020304" pitchFamily="18" charset="0"/>
              </a:rPr>
              <a:t>Vulnerabilities</a:t>
            </a:r>
          </a:p>
          <a:p>
            <a:pPr>
              <a:lnSpc>
                <a:spcPct val="110000"/>
              </a:lnSpc>
            </a:pPr>
            <a:r>
              <a:rPr lang="en-US" sz="2000" dirty="0">
                <a:latin typeface="Times New Roman" panose="02020603050405020304" pitchFamily="18" charset="0"/>
                <a:cs typeface="Times New Roman" panose="02020603050405020304" pitchFamily="18" charset="0"/>
              </a:rPr>
              <a:t>Future </a:t>
            </a:r>
            <a:r>
              <a:rPr lang="en-US" sz="2000" dirty="0" smtClean="0">
                <a:latin typeface="Times New Roman" panose="02020603050405020304" pitchFamily="18" charset="0"/>
                <a:cs typeface="Times New Roman" panose="02020603050405020304" pitchFamily="18" charset="0"/>
              </a:rPr>
              <a:t>enhancement</a:t>
            </a:r>
          </a:p>
          <a:p>
            <a:pPr>
              <a:lnSpc>
                <a:spcPct val="110000"/>
              </a:lnSpc>
            </a:pPr>
            <a:r>
              <a:rPr lang="en-US" sz="2000" dirty="0" smtClean="0">
                <a:latin typeface="Times New Roman" panose="02020603050405020304" pitchFamily="18" charset="0"/>
                <a:cs typeface="Times New Roman" panose="02020603050405020304" pitchFamily="18" charset="0"/>
              </a:rPr>
              <a:t>Conclusion</a:t>
            </a:r>
          </a:p>
          <a:p>
            <a:pPr marL="0" indent="0">
              <a:lnSpc>
                <a:spcPct val="110000"/>
              </a:lnSpc>
              <a:buNone/>
            </a:pPr>
            <a:endParaRPr lang="en-US" sz="1600" dirty="0"/>
          </a:p>
        </p:txBody>
      </p:sp>
    </p:spTree>
    <p:extLst>
      <p:ext uri="{BB962C8B-B14F-4D97-AF65-F5344CB8AC3E}">
        <p14:creationId xmlns:p14="http://schemas.microsoft.com/office/powerpoint/2010/main" val="1094849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Project Introduction</a:t>
            </a:r>
            <a:endParaRPr lang="en-US" dirty="0">
              <a:latin typeface="Times New Roman" panose="02020603050405020304" pitchFamily="18" charset="0"/>
              <a:cs typeface="Times New Roman" panose="02020603050405020304" pitchFamily="18" charset="0"/>
            </a:endParaRPr>
          </a:p>
        </p:txBody>
      </p:sp>
      <p:sp>
        <p:nvSpPr>
          <p:cNvPr id="3" name="Rectangle 2"/>
          <p:cNvSpPr/>
          <p:nvPr/>
        </p:nvSpPr>
        <p:spPr>
          <a:xfrm>
            <a:off x="1141413" y="2249424"/>
            <a:ext cx="4692459" cy="3754874"/>
          </a:xfrm>
          <a:prstGeom prst="rect">
            <a:avLst/>
          </a:prstGeom>
        </p:spPr>
        <p:txBody>
          <a:bodyPr wrap="square">
            <a:spAutoFit/>
          </a:bodyPr>
          <a:lstStyle/>
          <a:p>
            <a:pPr algn="just"/>
            <a:r>
              <a:rPr lang="en-US" dirty="0"/>
              <a:t/>
            </a:r>
            <a:br>
              <a:rPr lang="en-US" dirty="0"/>
            </a:br>
            <a:r>
              <a:rPr lang="en-US" sz="2000" dirty="0">
                <a:latin typeface="Times New Roman" panose="02020603050405020304" pitchFamily="18" charset="0"/>
                <a:cs typeface="Times New Roman" panose="02020603050405020304" pitchFamily="18" charset="0"/>
              </a:rPr>
              <a:t>A security system in a microprocessor is a crucial aspect of modern computing that aims to protect the integrity, confidentiality, and availability of data and resources within a computer system. As microprocessors are fundamental components of various electronic devices, ranging from personal computers and smartphones to embedded systems, ensuring their security is essential to safeguard sensitive information and maintain overall system reliability.</a:t>
            </a:r>
          </a:p>
        </p:txBody>
      </p:sp>
      <p:pic>
        <p:nvPicPr>
          <p:cNvPr id="4" name="Picture 3"/>
          <p:cNvPicPr>
            <a:picLocks noChangeAspect="1"/>
          </p:cNvPicPr>
          <p:nvPr/>
        </p:nvPicPr>
        <p:blipFill rotWithShape="1">
          <a:blip r:embed="rId2"/>
          <a:srcRect l="18195" t="23086" r="17778" b="10000"/>
          <a:stretch/>
        </p:blipFill>
        <p:spPr>
          <a:xfrm>
            <a:off x="6083166" y="2627696"/>
            <a:ext cx="5303520" cy="3376601"/>
          </a:xfrm>
          <a:prstGeom prst="rect">
            <a:avLst/>
          </a:prstGeom>
        </p:spPr>
      </p:pic>
    </p:spTree>
    <p:extLst>
      <p:ext uri="{BB962C8B-B14F-4D97-AF65-F5344CB8AC3E}">
        <p14:creationId xmlns:p14="http://schemas.microsoft.com/office/powerpoint/2010/main" val="2556269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Project Goal</a:t>
            </a:r>
            <a:endParaRPr lang="en-US" dirty="0">
              <a:latin typeface="Times New Roman" panose="02020603050405020304" pitchFamily="18" charset="0"/>
              <a:cs typeface="Times New Roman" panose="02020603050405020304" pitchFamily="18" charset="0"/>
            </a:endParaRPr>
          </a:p>
        </p:txBody>
      </p:sp>
      <p:sp>
        <p:nvSpPr>
          <p:cNvPr id="4" name="Rectangle 3"/>
          <p:cNvSpPr/>
          <p:nvPr/>
        </p:nvSpPr>
        <p:spPr>
          <a:xfrm>
            <a:off x="1141413" y="2097088"/>
            <a:ext cx="5103939" cy="3477875"/>
          </a:xfrm>
          <a:prstGeom prst="rect">
            <a:avLst/>
          </a:prstGeom>
        </p:spPr>
        <p:txBody>
          <a:bodyPr wrap="square">
            <a:spAutoFit/>
          </a:bodyPr>
          <a:lstStyle/>
          <a:p>
            <a:pPr marL="342900" indent="-342900" algn="jus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Integrate hardware-accelerated </a:t>
            </a:r>
            <a:r>
              <a:rPr lang="en-US" sz="2000" dirty="0">
                <a:latin typeface="Times New Roman" panose="02020603050405020304" pitchFamily="18" charset="0"/>
                <a:cs typeface="Times New Roman" panose="02020603050405020304" pitchFamily="18" charset="0"/>
              </a:rPr>
              <a:t>encryption and decryption modules to protect sensitive data during storage and </a:t>
            </a:r>
            <a:r>
              <a:rPr lang="en-US" sz="2000" dirty="0" smtClean="0">
                <a:latin typeface="Times New Roman" panose="02020603050405020304" pitchFamily="18" charset="0"/>
                <a:cs typeface="Times New Roman" panose="02020603050405020304" pitchFamily="18" charset="0"/>
              </a:rPr>
              <a:t>communication.</a:t>
            </a: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Employ strong encryption algorithms like AES </a:t>
            </a:r>
            <a:r>
              <a:rPr lang="en-US" sz="2000" dirty="0" smtClean="0">
                <a:latin typeface="Times New Roman" panose="02020603050405020304" pitchFamily="18" charset="0"/>
                <a:cs typeface="Times New Roman" panose="02020603050405020304" pitchFamily="18" charset="0"/>
              </a:rPr>
              <a:t>for </a:t>
            </a:r>
            <a:r>
              <a:rPr lang="en-US" sz="2000" dirty="0">
                <a:latin typeface="Times New Roman" panose="02020603050405020304" pitchFamily="18" charset="0"/>
                <a:cs typeface="Times New Roman" panose="02020603050405020304" pitchFamily="18" charset="0"/>
              </a:rPr>
              <a:t>secure data handling</a:t>
            </a:r>
            <a:r>
              <a:rPr lang="en-US" sz="2000" dirty="0" smtClean="0">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Implement secure key storage mechanisms to prevent unauthorized access to encryption keys</a:t>
            </a:r>
            <a:r>
              <a:rPr lang="en-US" sz="2000" dirty="0" smtClean="0">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Utilize hardware features like Memory Protection Units (MPUs) to control access to different sections of memory.</a:t>
            </a:r>
          </a:p>
        </p:txBody>
      </p:sp>
      <p:pic>
        <p:nvPicPr>
          <p:cNvPr id="5" name="Picture 4"/>
          <p:cNvPicPr>
            <a:picLocks noChangeAspect="1"/>
          </p:cNvPicPr>
          <p:nvPr/>
        </p:nvPicPr>
        <p:blipFill rotWithShape="1">
          <a:blip r:embed="rId2"/>
          <a:srcRect l="19645" t="20260" r="23865" b="9952"/>
          <a:stretch/>
        </p:blipFill>
        <p:spPr>
          <a:xfrm>
            <a:off x="6455664" y="1682613"/>
            <a:ext cx="4591747" cy="4306824"/>
          </a:xfrm>
          <a:prstGeom prst="rect">
            <a:avLst/>
          </a:prstGeom>
        </p:spPr>
      </p:pic>
    </p:spTree>
    <p:extLst>
      <p:ext uri="{BB962C8B-B14F-4D97-AF65-F5344CB8AC3E}">
        <p14:creationId xmlns:p14="http://schemas.microsoft.com/office/powerpoint/2010/main" val="682342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300" dirty="0">
                <a:latin typeface="Times New Roman" panose="02020603050405020304" pitchFamily="18" charset="0"/>
                <a:cs typeface="Times New Roman" panose="02020603050405020304" pitchFamily="18" charset="0"/>
              </a:rPr>
              <a:t>Common </a:t>
            </a:r>
            <a:r>
              <a:rPr lang="en-US" sz="3300" dirty="0" smtClean="0">
                <a:latin typeface="Times New Roman" panose="02020603050405020304" pitchFamily="18" charset="0"/>
                <a:cs typeface="Times New Roman" panose="02020603050405020304" pitchFamily="18" charset="0"/>
              </a:rPr>
              <a:t>Threats</a:t>
            </a:r>
            <a:endParaRPr lang="en-US" sz="33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141412" y="2249487"/>
            <a:ext cx="5605897" cy="3541714"/>
          </a:xfrm>
        </p:spPr>
        <p:txBody>
          <a:bodyPr>
            <a:normAutofit fontScale="92500" lnSpcReduction="10000"/>
          </a:bodyPr>
          <a:lstStyle/>
          <a:p>
            <a:pPr marL="0" indent="0">
              <a:buNone/>
            </a:pPr>
            <a:r>
              <a:rPr lang="en-US" sz="2000" b="1" dirty="0" smtClean="0">
                <a:latin typeface="Times New Roman" panose="02020603050405020304" pitchFamily="18" charset="0"/>
                <a:cs typeface="Times New Roman" panose="02020603050405020304" pitchFamily="18" charset="0"/>
              </a:rPr>
              <a:t>Brute Force Attack:</a:t>
            </a:r>
          </a:p>
          <a:p>
            <a:pPr algn="just"/>
            <a:r>
              <a:rPr lang="en-US" sz="2000" dirty="0" smtClean="0">
                <a:latin typeface="Times New Roman" panose="02020603050405020304" pitchFamily="18" charset="0"/>
                <a:cs typeface="Times New Roman" panose="02020603050405020304" pitchFamily="18" charset="0"/>
              </a:rPr>
              <a:t>A </a:t>
            </a:r>
            <a:r>
              <a:rPr lang="en-US" sz="2000" dirty="0">
                <a:latin typeface="Times New Roman" panose="02020603050405020304" pitchFamily="18" charset="0"/>
                <a:cs typeface="Times New Roman" panose="02020603050405020304" pitchFamily="18" charset="0"/>
              </a:rPr>
              <a:t>brute force attack is a method of hacking that uses trial and error to crack passwords (e.g., login credentials and encryption keys) by attempting a large amount of combinations for them. It is a simple yet reliable tactic that is often used when the attacker has only a limited amount of information about its target, such as a username or when they know the general structure of the password, but not its specific content.</a:t>
            </a:r>
          </a:p>
        </p:txBody>
      </p:sp>
      <p:pic>
        <p:nvPicPr>
          <p:cNvPr id="4" name="Picture 3"/>
          <p:cNvPicPr>
            <a:picLocks noChangeAspect="1"/>
          </p:cNvPicPr>
          <p:nvPr/>
        </p:nvPicPr>
        <p:blipFill rotWithShape="1">
          <a:blip r:embed="rId2"/>
          <a:srcRect l="18475" t="38983" r="39823" b="24326"/>
          <a:stretch/>
        </p:blipFill>
        <p:spPr>
          <a:xfrm>
            <a:off x="6987941" y="2133178"/>
            <a:ext cx="3924241" cy="3774332"/>
          </a:xfrm>
          <a:prstGeom prst="rect">
            <a:avLst/>
          </a:prstGeom>
        </p:spPr>
      </p:pic>
    </p:spTree>
    <p:extLst>
      <p:ext uri="{BB962C8B-B14F-4D97-AF65-F5344CB8AC3E}">
        <p14:creationId xmlns:p14="http://schemas.microsoft.com/office/powerpoint/2010/main" val="4289135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Vulnerabilities</a:t>
            </a:r>
            <a:endParaRPr lang="en-US" dirty="0"/>
          </a:p>
        </p:txBody>
      </p:sp>
      <p:sp>
        <p:nvSpPr>
          <p:cNvPr id="3" name="Content Placeholder 2"/>
          <p:cNvSpPr>
            <a:spLocks noGrp="1"/>
          </p:cNvSpPr>
          <p:nvPr>
            <p:ph idx="1"/>
          </p:nvPr>
        </p:nvSpPr>
        <p:spPr>
          <a:xfrm>
            <a:off x="1141412" y="2249487"/>
            <a:ext cx="5057257" cy="3541714"/>
          </a:xfrm>
        </p:spPr>
        <p:txBody>
          <a:bodyPr>
            <a:normAutofit/>
          </a:bodyPr>
          <a:lstStyle/>
          <a:p>
            <a:pPr marL="0" indent="0" algn="just">
              <a:buNone/>
            </a:pPr>
            <a:r>
              <a:rPr lang="en-US" sz="2000" dirty="0">
                <a:latin typeface="Times New Roman" panose="02020603050405020304" pitchFamily="18" charset="0"/>
                <a:cs typeface="Times New Roman" panose="02020603050405020304" pitchFamily="18" charset="0"/>
              </a:rPr>
              <a:t>Passwords are one of the most vulnerable forms of user authentication. </a:t>
            </a:r>
            <a:r>
              <a:rPr lang="en-US" sz="2000" dirty="0" smtClean="0">
                <a:latin typeface="Times New Roman" panose="02020603050405020304" pitchFamily="18" charset="0"/>
                <a:cs typeface="Times New Roman" panose="02020603050405020304" pitchFamily="18" charset="0"/>
              </a:rPr>
              <a:t>Oftentimes </a:t>
            </a:r>
            <a:r>
              <a:rPr lang="en-US" sz="2000" dirty="0">
                <a:latin typeface="Times New Roman" panose="02020603050405020304" pitchFamily="18" charset="0"/>
                <a:cs typeface="Times New Roman" panose="02020603050405020304" pitchFamily="18" charset="0"/>
              </a:rPr>
              <a:t>users may reuse the same password across multiple websites, which means that if an attacker manages to break into one of their accounts, they can compromise all of them. It's not uncommon for users to even have the same password for their email as they do for their online banking.</a:t>
            </a:r>
          </a:p>
        </p:txBody>
      </p:sp>
      <p:pic>
        <p:nvPicPr>
          <p:cNvPr id="4" name="Picture 3"/>
          <p:cNvPicPr>
            <a:picLocks noChangeAspect="1"/>
          </p:cNvPicPr>
          <p:nvPr/>
        </p:nvPicPr>
        <p:blipFill rotWithShape="1">
          <a:blip r:embed="rId2"/>
          <a:srcRect l="27092" t="17990" r="33227" b="16950"/>
          <a:stretch/>
        </p:blipFill>
        <p:spPr>
          <a:xfrm>
            <a:off x="6198669" y="1474787"/>
            <a:ext cx="5188355" cy="3910013"/>
          </a:xfrm>
          <a:prstGeom prst="rect">
            <a:avLst/>
          </a:prstGeom>
        </p:spPr>
      </p:pic>
    </p:spTree>
    <p:extLst>
      <p:ext uri="{BB962C8B-B14F-4D97-AF65-F5344CB8AC3E}">
        <p14:creationId xmlns:p14="http://schemas.microsoft.com/office/powerpoint/2010/main" val="1419562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222" t="18148" r="47222" b="11729"/>
          <a:stretch/>
        </p:blipFill>
        <p:spPr>
          <a:xfrm>
            <a:off x="0" y="-471638"/>
            <a:ext cx="12192000" cy="7329638"/>
          </a:xfrm>
          <a:prstGeom prst="rect">
            <a:avLst/>
          </a:prstGeom>
        </p:spPr>
      </p:pic>
      <p:sp>
        <p:nvSpPr>
          <p:cNvPr id="3" name="Rectangle 2"/>
          <p:cNvSpPr/>
          <p:nvPr/>
        </p:nvSpPr>
        <p:spPr>
          <a:xfrm>
            <a:off x="2743200" y="2608447"/>
            <a:ext cx="5313145" cy="630942"/>
          </a:xfrm>
          <a:prstGeom prst="rect">
            <a:avLst/>
          </a:prstGeom>
        </p:spPr>
        <p:txBody>
          <a:bodyPr wrap="square">
            <a:spAutoFit/>
          </a:bodyPr>
          <a:lstStyle/>
          <a:p>
            <a:pPr algn="ctr"/>
            <a:r>
              <a:rPr lang="en-US" sz="3500" dirty="0" smtClean="0">
                <a:latin typeface="Times New Roman" panose="02020603050405020304" pitchFamily="18" charset="0"/>
                <a:cs typeface="Times New Roman" panose="02020603050405020304" pitchFamily="18" charset="0"/>
              </a:rPr>
              <a:t>Project Visualization</a:t>
            </a:r>
            <a:endParaRPr lang="en-US" sz="3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2949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enhancement</a:t>
            </a:r>
            <a:endParaRPr lang="en-US" dirty="0"/>
          </a:p>
        </p:txBody>
      </p:sp>
      <p:sp>
        <p:nvSpPr>
          <p:cNvPr id="3" name="Content Placeholder 2"/>
          <p:cNvSpPr>
            <a:spLocks noGrp="1"/>
          </p:cNvSpPr>
          <p:nvPr>
            <p:ph idx="1"/>
          </p:nvPr>
        </p:nvSpPr>
        <p:spPr>
          <a:xfrm>
            <a:off x="1141413" y="2249487"/>
            <a:ext cx="5195888" cy="3541714"/>
          </a:xfrm>
        </p:spPr>
        <p:txBody>
          <a:bodyPr>
            <a:normAutofit lnSpcReduction="10000"/>
          </a:bodyPr>
          <a:lstStyle/>
          <a:p>
            <a:pPr marL="0" indent="0" algn="just" fontAlgn="auto">
              <a:buNone/>
            </a:pPr>
            <a:r>
              <a:rPr lang="en-US" dirty="0" smtClean="0"/>
              <a:t>The </a:t>
            </a:r>
            <a:r>
              <a:rPr lang="en-US" dirty="0"/>
              <a:t>use of biometric data, such as fingerprints, facial recognition, and even voice recognition, is becoming more prevalent in password managers. This trend enhances user convenience and security, as biometric data is much harder to replicate, or steal compared to traditional passwords.</a:t>
            </a:r>
          </a:p>
        </p:txBody>
      </p:sp>
      <p:pic>
        <p:nvPicPr>
          <p:cNvPr id="4" name="Picture 3"/>
          <p:cNvPicPr>
            <a:picLocks noChangeAspect="1"/>
          </p:cNvPicPr>
          <p:nvPr/>
        </p:nvPicPr>
        <p:blipFill rotWithShape="1">
          <a:blip r:embed="rId2"/>
          <a:srcRect l="27292" t="26173" r="33194" b="25062"/>
          <a:stretch/>
        </p:blipFill>
        <p:spPr>
          <a:xfrm>
            <a:off x="6439301" y="2133601"/>
            <a:ext cx="4491522" cy="3657600"/>
          </a:xfrm>
          <a:prstGeom prst="rect">
            <a:avLst/>
          </a:prstGeom>
        </p:spPr>
      </p:pic>
    </p:spTree>
    <p:extLst>
      <p:ext uri="{BB962C8B-B14F-4D97-AF65-F5344CB8AC3E}">
        <p14:creationId xmlns:p14="http://schemas.microsoft.com/office/powerpoint/2010/main" val="2585907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381</Words>
  <Application>Microsoft Office PowerPoint</Application>
  <PresentationFormat>Widescreen</PresentationFormat>
  <Paragraphs>37</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Algerian</vt:lpstr>
      <vt:lpstr>Arial</vt:lpstr>
      <vt:lpstr>Calibri</vt:lpstr>
      <vt:lpstr>Times New Roman</vt:lpstr>
      <vt:lpstr>Trebuchet MS</vt:lpstr>
      <vt:lpstr>Tw Cen MT</vt:lpstr>
      <vt:lpstr>Circuit</vt:lpstr>
      <vt:lpstr>Security System</vt:lpstr>
      <vt:lpstr>Formal Introduction</vt:lpstr>
      <vt:lpstr>Table of contants</vt:lpstr>
      <vt:lpstr>Project Introduction</vt:lpstr>
      <vt:lpstr>Project Goal</vt:lpstr>
      <vt:lpstr>Common Threats</vt:lpstr>
      <vt:lpstr>Vulnerabilities</vt:lpstr>
      <vt:lpstr>PowerPoint Presentation</vt:lpstr>
      <vt:lpstr>Future enhancement</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2024-01-09T06:24:58Z</dcterms:created>
  <dcterms:modified xsi:type="dcterms:W3CDTF">2024-01-09T07:40:19Z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